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0"/>
  </p:notesMasterIdLst>
  <p:sldIdLst>
    <p:sldId id="256" r:id="rId3"/>
    <p:sldId id="528" r:id="rId4"/>
    <p:sldId id="396" r:id="rId5"/>
    <p:sldId id="524" r:id="rId6"/>
    <p:sldId id="529" r:id="rId7"/>
    <p:sldId id="516" r:id="rId8"/>
    <p:sldId id="517" r:id="rId9"/>
    <p:sldId id="518" r:id="rId10"/>
    <p:sldId id="519" r:id="rId11"/>
    <p:sldId id="520" r:id="rId12"/>
    <p:sldId id="521" r:id="rId13"/>
    <p:sldId id="531" r:id="rId14"/>
    <p:sldId id="522" r:id="rId15"/>
    <p:sldId id="523" r:id="rId16"/>
    <p:sldId id="549" r:id="rId17"/>
    <p:sldId id="534" r:id="rId18"/>
    <p:sldId id="358" r:id="rId19"/>
    <p:sldId id="550" r:id="rId20"/>
    <p:sldId id="552" r:id="rId21"/>
    <p:sldId id="542" r:id="rId22"/>
    <p:sldId id="543" r:id="rId23"/>
    <p:sldId id="544" r:id="rId24"/>
    <p:sldId id="545" r:id="rId25"/>
    <p:sldId id="546" r:id="rId26"/>
    <p:sldId id="547" r:id="rId27"/>
    <p:sldId id="541" r:id="rId28"/>
    <p:sldId id="26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599" autoAdjust="0"/>
  </p:normalViewPr>
  <p:slideViewPr>
    <p:cSldViewPr snapToGrid="0" snapToObjects="1">
      <p:cViewPr varScale="1">
        <p:scale>
          <a:sx n="106" d="100"/>
          <a:sy n="106" d="100"/>
        </p:scale>
        <p:origin x="180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06FA08-FC5B-F349-815D-74D0E0DEF814}" type="doc">
      <dgm:prSet loTypeId="urn:microsoft.com/office/officeart/2005/8/layout/process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B7ABD9-3655-8F45-AD0B-E915ACDE27F0}">
      <dgm:prSet/>
      <dgm:spPr/>
      <dgm:t>
        <a:bodyPr/>
        <a:lstStyle/>
        <a:p>
          <a:pPr rtl="0"/>
          <a:r>
            <a:rPr lang="en-US" b="1" baseline="0" dirty="0"/>
            <a:t>1) Direct opening and statement of purpose</a:t>
          </a:r>
          <a:endParaRPr lang="en-US" dirty="0"/>
        </a:p>
      </dgm:t>
    </dgm:pt>
    <dgm:pt modelId="{87DE54AE-3281-A54D-91A4-541EA6F71B19}" type="parTrans" cxnId="{FD2959B4-A33E-5149-8F84-F0458C89DF51}">
      <dgm:prSet/>
      <dgm:spPr/>
      <dgm:t>
        <a:bodyPr/>
        <a:lstStyle/>
        <a:p>
          <a:endParaRPr lang="en-US"/>
        </a:p>
      </dgm:t>
    </dgm:pt>
    <dgm:pt modelId="{1A7CE969-41F6-2644-AF6F-88B1000FD374}" type="sibTrans" cxnId="{FD2959B4-A33E-5149-8F84-F0458C89DF51}">
      <dgm:prSet/>
      <dgm:spPr/>
      <dgm:t>
        <a:bodyPr/>
        <a:lstStyle/>
        <a:p>
          <a:endParaRPr lang="en-US"/>
        </a:p>
      </dgm:t>
    </dgm:pt>
    <dgm:pt modelId="{E34251B2-E85B-244D-AF9C-42FD66270502}">
      <dgm:prSet/>
      <dgm:spPr/>
      <dgm:t>
        <a:bodyPr/>
        <a:lstStyle/>
        <a:p>
          <a:pPr rtl="0"/>
          <a:r>
            <a:rPr lang="en-US" baseline="0" dirty="0"/>
            <a:t>2) Research sources used</a:t>
          </a:r>
          <a:endParaRPr lang="en-US" dirty="0"/>
        </a:p>
      </dgm:t>
    </dgm:pt>
    <dgm:pt modelId="{F06CAE78-D72B-A544-A394-65DADA3FF57F}" type="parTrans" cxnId="{B0EBEBBE-5674-1B43-9DE5-3B3294493F1E}">
      <dgm:prSet/>
      <dgm:spPr/>
      <dgm:t>
        <a:bodyPr/>
        <a:lstStyle/>
        <a:p>
          <a:endParaRPr lang="en-US"/>
        </a:p>
      </dgm:t>
    </dgm:pt>
    <dgm:pt modelId="{B4A10817-21BF-EA42-AB64-068AE18DB5C6}" type="sibTrans" cxnId="{B0EBEBBE-5674-1B43-9DE5-3B3294493F1E}">
      <dgm:prSet/>
      <dgm:spPr/>
      <dgm:t>
        <a:bodyPr/>
        <a:lstStyle/>
        <a:p>
          <a:endParaRPr lang="en-US"/>
        </a:p>
      </dgm:t>
    </dgm:pt>
    <dgm:pt modelId="{19ED7E97-FCAC-5142-8B99-DD3CD8084AB2}">
      <dgm:prSet/>
      <dgm:spPr/>
      <dgm:t>
        <a:bodyPr/>
        <a:lstStyle/>
        <a:p>
          <a:pPr rtl="0"/>
          <a:r>
            <a:rPr lang="en-US" baseline="0" dirty="0"/>
            <a:t>3) Preview of Content &amp; Organization</a:t>
          </a:r>
          <a:endParaRPr lang="en-US" dirty="0"/>
        </a:p>
      </dgm:t>
    </dgm:pt>
    <dgm:pt modelId="{F0F7D16F-7CEF-054D-8D36-DE45BFAC5C1A}" type="parTrans" cxnId="{BCE25D28-4327-2244-98DF-901FA332B370}">
      <dgm:prSet/>
      <dgm:spPr/>
      <dgm:t>
        <a:bodyPr/>
        <a:lstStyle/>
        <a:p>
          <a:endParaRPr lang="en-US"/>
        </a:p>
      </dgm:t>
    </dgm:pt>
    <dgm:pt modelId="{9708C277-60B8-244D-80D1-0E9F69F3525E}" type="sibTrans" cxnId="{BCE25D28-4327-2244-98DF-901FA332B370}">
      <dgm:prSet/>
      <dgm:spPr/>
      <dgm:t>
        <a:bodyPr/>
        <a:lstStyle/>
        <a:p>
          <a:endParaRPr lang="en-US"/>
        </a:p>
      </dgm:t>
    </dgm:pt>
    <dgm:pt modelId="{18E608E6-E42E-D94F-A44A-313775D27830}" type="pres">
      <dgm:prSet presAssocID="{B606FA08-FC5B-F349-815D-74D0E0DEF814}" presName="Name0" presStyleCnt="0">
        <dgm:presLayoutVars>
          <dgm:dir/>
          <dgm:animLvl val="lvl"/>
          <dgm:resizeHandles val="exact"/>
        </dgm:presLayoutVars>
      </dgm:prSet>
      <dgm:spPr/>
    </dgm:pt>
    <dgm:pt modelId="{C4B332C8-2F16-194D-A812-7E7A43F8FF20}" type="pres">
      <dgm:prSet presAssocID="{19ED7E97-FCAC-5142-8B99-DD3CD8084AB2}" presName="boxAndChildren" presStyleCnt="0"/>
      <dgm:spPr/>
    </dgm:pt>
    <dgm:pt modelId="{4034AE4B-E7BC-4248-8010-66DB4F5FA28E}" type="pres">
      <dgm:prSet presAssocID="{19ED7E97-FCAC-5142-8B99-DD3CD8084AB2}" presName="parentTextBox" presStyleLbl="node1" presStyleIdx="0" presStyleCnt="3"/>
      <dgm:spPr/>
    </dgm:pt>
    <dgm:pt modelId="{5090A53C-B880-3743-B8D3-36E8E3111773}" type="pres">
      <dgm:prSet presAssocID="{B4A10817-21BF-EA42-AB64-068AE18DB5C6}" presName="sp" presStyleCnt="0"/>
      <dgm:spPr/>
    </dgm:pt>
    <dgm:pt modelId="{0083278F-24A3-CA4B-AEB5-1A8EAE579D9F}" type="pres">
      <dgm:prSet presAssocID="{E34251B2-E85B-244D-AF9C-42FD66270502}" presName="arrowAndChildren" presStyleCnt="0"/>
      <dgm:spPr/>
    </dgm:pt>
    <dgm:pt modelId="{5D79FE77-CE2C-A148-9F04-6C4AB6C1CB8B}" type="pres">
      <dgm:prSet presAssocID="{E34251B2-E85B-244D-AF9C-42FD66270502}" presName="parentTextArrow" presStyleLbl="node1" presStyleIdx="1" presStyleCnt="3" custLinFactNeighborX="-1664" custLinFactNeighborY="-3315"/>
      <dgm:spPr/>
    </dgm:pt>
    <dgm:pt modelId="{9C5E7632-FC64-3943-B73A-3B02870A64F7}" type="pres">
      <dgm:prSet presAssocID="{1A7CE969-41F6-2644-AF6F-88B1000FD374}" presName="sp" presStyleCnt="0"/>
      <dgm:spPr/>
    </dgm:pt>
    <dgm:pt modelId="{719F9712-6581-DF46-A47D-DF26B6ADFB51}" type="pres">
      <dgm:prSet presAssocID="{D7B7ABD9-3655-8F45-AD0B-E915ACDE27F0}" presName="arrowAndChildren" presStyleCnt="0"/>
      <dgm:spPr/>
    </dgm:pt>
    <dgm:pt modelId="{1DFCEA55-B0BF-6B41-A723-1FC4D8EBBB07}" type="pres">
      <dgm:prSet presAssocID="{D7B7ABD9-3655-8F45-AD0B-E915ACDE27F0}" presName="parentTextArrow" presStyleLbl="node1" presStyleIdx="2" presStyleCnt="3"/>
      <dgm:spPr/>
    </dgm:pt>
  </dgm:ptLst>
  <dgm:cxnLst>
    <dgm:cxn modelId="{BCE25D28-4327-2244-98DF-901FA332B370}" srcId="{B606FA08-FC5B-F349-815D-74D0E0DEF814}" destId="{19ED7E97-FCAC-5142-8B99-DD3CD8084AB2}" srcOrd="2" destOrd="0" parTransId="{F0F7D16F-7CEF-054D-8D36-DE45BFAC5C1A}" sibTransId="{9708C277-60B8-244D-80D1-0E9F69F3525E}"/>
    <dgm:cxn modelId="{9DF3404D-6649-A745-9AC1-0CDB247319AA}" type="presOf" srcId="{D7B7ABD9-3655-8F45-AD0B-E915ACDE27F0}" destId="{1DFCEA55-B0BF-6B41-A723-1FC4D8EBBB07}" srcOrd="0" destOrd="0" presId="urn:microsoft.com/office/officeart/2005/8/layout/process4"/>
    <dgm:cxn modelId="{FEBC897E-C0D6-9B4D-9F3C-C016CD73D873}" type="presOf" srcId="{B606FA08-FC5B-F349-815D-74D0E0DEF814}" destId="{18E608E6-E42E-D94F-A44A-313775D27830}" srcOrd="0" destOrd="0" presId="urn:microsoft.com/office/officeart/2005/8/layout/process4"/>
    <dgm:cxn modelId="{02B03CB3-12E5-9842-B743-7586CF7E2BD3}" type="presOf" srcId="{E34251B2-E85B-244D-AF9C-42FD66270502}" destId="{5D79FE77-CE2C-A148-9F04-6C4AB6C1CB8B}" srcOrd="0" destOrd="0" presId="urn:microsoft.com/office/officeart/2005/8/layout/process4"/>
    <dgm:cxn modelId="{FD2959B4-A33E-5149-8F84-F0458C89DF51}" srcId="{B606FA08-FC5B-F349-815D-74D0E0DEF814}" destId="{D7B7ABD9-3655-8F45-AD0B-E915ACDE27F0}" srcOrd="0" destOrd="0" parTransId="{87DE54AE-3281-A54D-91A4-541EA6F71B19}" sibTransId="{1A7CE969-41F6-2644-AF6F-88B1000FD374}"/>
    <dgm:cxn modelId="{B0EBEBBE-5674-1B43-9DE5-3B3294493F1E}" srcId="{B606FA08-FC5B-F349-815D-74D0E0DEF814}" destId="{E34251B2-E85B-244D-AF9C-42FD66270502}" srcOrd="1" destOrd="0" parTransId="{F06CAE78-D72B-A544-A394-65DADA3FF57F}" sibTransId="{B4A10817-21BF-EA42-AB64-068AE18DB5C6}"/>
    <dgm:cxn modelId="{399F6DF3-F159-754B-AD7B-C7E797CC34A1}" type="presOf" srcId="{19ED7E97-FCAC-5142-8B99-DD3CD8084AB2}" destId="{4034AE4B-E7BC-4248-8010-66DB4F5FA28E}" srcOrd="0" destOrd="0" presId="urn:microsoft.com/office/officeart/2005/8/layout/process4"/>
    <dgm:cxn modelId="{630A7EAD-0A46-4B45-9337-5F1625C2C532}" type="presParOf" srcId="{18E608E6-E42E-D94F-A44A-313775D27830}" destId="{C4B332C8-2F16-194D-A812-7E7A43F8FF20}" srcOrd="0" destOrd="0" presId="urn:microsoft.com/office/officeart/2005/8/layout/process4"/>
    <dgm:cxn modelId="{D5F3F113-3550-C647-B357-44B0DF5FFDA7}" type="presParOf" srcId="{C4B332C8-2F16-194D-A812-7E7A43F8FF20}" destId="{4034AE4B-E7BC-4248-8010-66DB4F5FA28E}" srcOrd="0" destOrd="0" presId="urn:microsoft.com/office/officeart/2005/8/layout/process4"/>
    <dgm:cxn modelId="{FEDEEA6A-E86E-C642-8089-9A9046EA31AA}" type="presParOf" srcId="{18E608E6-E42E-D94F-A44A-313775D27830}" destId="{5090A53C-B880-3743-B8D3-36E8E3111773}" srcOrd="1" destOrd="0" presId="urn:microsoft.com/office/officeart/2005/8/layout/process4"/>
    <dgm:cxn modelId="{AE2EFCE7-308B-354E-8E61-EC444D309B27}" type="presParOf" srcId="{18E608E6-E42E-D94F-A44A-313775D27830}" destId="{0083278F-24A3-CA4B-AEB5-1A8EAE579D9F}" srcOrd="2" destOrd="0" presId="urn:microsoft.com/office/officeart/2005/8/layout/process4"/>
    <dgm:cxn modelId="{259910AE-A512-D54D-91E6-000458C59100}" type="presParOf" srcId="{0083278F-24A3-CA4B-AEB5-1A8EAE579D9F}" destId="{5D79FE77-CE2C-A148-9F04-6C4AB6C1CB8B}" srcOrd="0" destOrd="0" presId="urn:microsoft.com/office/officeart/2005/8/layout/process4"/>
    <dgm:cxn modelId="{ACE8270D-409E-034D-BAAD-723912A15576}" type="presParOf" srcId="{18E608E6-E42E-D94F-A44A-313775D27830}" destId="{9C5E7632-FC64-3943-B73A-3B02870A64F7}" srcOrd="3" destOrd="0" presId="urn:microsoft.com/office/officeart/2005/8/layout/process4"/>
    <dgm:cxn modelId="{1F83594C-4B01-454E-A878-1D6DE008EB3F}" type="presParOf" srcId="{18E608E6-E42E-D94F-A44A-313775D27830}" destId="{719F9712-6581-DF46-A47D-DF26B6ADFB51}" srcOrd="4" destOrd="0" presId="urn:microsoft.com/office/officeart/2005/8/layout/process4"/>
    <dgm:cxn modelId="{A16D016F-7961-4047-886B-4784526D0F18}" type="presParOf" srcId="{719F9712-6581-DF46-A47D-DF26B6ADFB51}" destId="{1DFCEA55-B0BF-6B41-A723-1FC4D8EBBB07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34AE4B-E7BC-4248-8010-66DB4F5FA28E}">
      <dsp:nvSpPr>
        <dsp:cNvPr id="0" name=""/>
        <dsp:cNvSpPr/>
      </dsp:nvSpPr>
      <dsp:spPr>
        <a:xfrm>
          <a:off x="0" y="2810628"/>
          <a:ext cx="7772400" cy="92251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baseline="0" dirty="0"/>
            <a:t>3) Preview of Content &amp; Organization</a:t>
          </a:r>
          <a:endParaRPr lang="en-US" sz="2800" kern="1200" dirty="0"/>
        </a:p>
      </dsp:txBody>
      <dsp:txXfrm>
        <a:off x="0" y="2810628"/>
        <a:ext cx="7772400" cy="922511"/>
      </dsp:txXfrm>
    </dsp:sp>
    <dsp:sp modelId="{5D79FE77-CE2C-A148-9F04-6C4AB6C1CB8B}">
      <dsp:nvSpPr>
        <dsp:cNvPr id="0" name=""/>
        <dsp:cNvSpPr/>
      </dsp:nvSpPr>
      <dsp:spPr>
        <a:xfrm rot="10800000">
          <a:off x="0" y="1358610"/>
          <a:ext cx="7772400" cy="1418822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baseline="0" dirty="0"/>
            <a:t>2) Research sources used</a:t>
          </a:r>
          <a:endParaRPr lang="en-US" sz="2800" kern="1200" dirty="0"/>
        </a:p>
      </dsp:txBody>
      <dsp:txXfrm rot="10800000">
        <a:off x="0" y="1358610"/>
        <a:ext cx="7772400" cy="921908"/>
      </dsp:txXfrm>
    </dsp:sp>
    <dsp:sp modelId="{1DFCEA55-B0BF-6B41-A723-1FC4D8EBBB07}">
      <dsp:nvSpPr>
        <dsp:cNvPr id="0" name=""/>
        <dsp:cNvSpPr/>
      </dsp:nvSpPr>
      <dsp:spPr>
        <a:xfrm rot="10800000">
          <a:off x="0" y="659"/>
          <a:ext cx="7772400" cy="1418822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100000"/>
                <a:satMod val="118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shade val="90000"/>
                <a:sat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3000"/>
              </a:schemeClr>
            </a:gs>
          </a:gsLst>
          <a:lin ang="950000" scaled="1"/>
        </a:gradFill>
        <a:ln>
          <a:noFill/>
        </a:ln>
        <a:effectLst>
          <a:outerShdw blurRad="50800" dist="41909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baseline="0" dirty="0"/>
            <a:t>1) Direct opening and statement of purpose</a:t>
          </a:r>
          <a:endParaRPr lang="en-US" sz="2800" kern="1200" dirty="0"/>
        </a:p>
      </dsp:txBody>
      <dsp:txXfrm rot="10800000">
        <a:off x="0" y="659"/>
        <a:ext cx="7772400" cy="921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D44FC-D6CC-6341-819E-3FC65F8070D7}" type="datetimeFigureOut">
              <a:rPr lang="en-US" smtClean="0"/>
              <a:t>3/3/19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DA118-615C-5944-A354-288A865E7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99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March 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March 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March 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March 3,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March 3,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March 3,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March 3,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March 3,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March 3,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March 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March 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>
                <a:solidFill>
                  <a:prstClr val="black">
                    <a:tint val="75000"/>
                  </a:prstClr>
                </a:solidFill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55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>
                <a:solidFill>
                  <a:prstClr val="black">
                    <a:tint val="75000"/>
                  </a:prstClr>
                </a:solidFill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323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>
                <a:solidFill>
                  <a:prstClr val="black">
                    <a:tint val="75000"/>
                  </a:prstClr>
                </a:solidFill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328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>
                <a:solidFill>
                  <a:prstClr val="black">
                    <a:tint val="75000"/>
                  </a:prstClr>
                </a:solidFill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837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>
                <a:solidFill>
                  <a:prstClr val="black">
                    <a:tint val="75000"/>
                  </a:prstClr>
                </a:solidFill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574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March 3, 2019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buNone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Gill Sans MT" pitchFamily="34" charset="0"/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  <a:latin typeface="Gill Sans MT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buNone/>
            </a:pPr>
            <a:r>
              <a:rPr lang="en-CA" dirty="0">
                <a:solidFill>
                  <a:prstClr val="black">
                    <a:tint val="75000"/>
                  </a:prstClr>
                </a:solidFill>
                <a:latin typeface="Gill Sans MT" pitchFamily="34" charset="0"/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  <a:latin typeface="Gill Sans MT" pitchFamily="34" charset="0"/>
              </a:rPr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63C26"/>
                </a:buClr>
                <a:buFont typeface="Wingdings" pitchFamily="2" charset="2"/>
                <a:buNone/>
              </a:pPr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83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bc.ca/news/canada/british-columbia/grocery-stores-turn-digital-to-attract-shoppers-1.4633031" TargetMode="External"/><Relationship Id="rId2" Type="http://schemas.openxmlformats.org/officeDocument/2006/relationships/hyperlink" Target="https://www.pymnts.com/news/retail/2018/grocery-innovations-cashierless-checkout-curbside-pickup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bc.ca/news/canada/british-columbia/grocery-stores-turn-digital-to-attract-shoppers-1.4633031" TargetMode="External"/><Relationship Id="rId2" Type="http://schemas.openxmlformats.org/officeDocument/2006/relationships/hyperlink" Target="https://www.pymnts.com/news/retail/2018/grocery-innovations-cashierless-checkout-curbside-pickup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ymnts.com/news/retail/2018/grocery-innovations-cashierless-checkout-curbside-pickup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nnysigns.net/if-your-dog-does-a-poo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3923" y="1676400"/>
            <a:ext cx="6864277" cy="1524000"/>
          </a:xfrm>
        </p:spPr>
        <p:txBody>
          <a:bodyPr>
            <a:normAutofit/>
          </a:bodyPr>
          <a:lstStyle/>
          <a:p>
            <a:r>
              <a:rPr lang="en-US" dirty="0"/>
              <a:t>COMM 2293:</a:t>
            </a:r>
            <a:br>
              <a:rPr lang="en-US" dirty="0"/>
            </a:br>
            <a:r>
              <a:rPr lang="en-US" dirty="0"/>
              <a:t>Business Communications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86126" y="3203574"/>
            <a:ext cx="5672074" cy="1825625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/>
              <a:t>Section F</a:t>
            </a:r>
          </a:p>
          <a:p>
            <a:r>
              <a:rPr lang="en-US" dirty="0"/>
              <a:t>Prof. Emily Ballantyne</a:t>
            </a:r>
          </a:p>
          <a:p>
            <a:endParaRPr lang="en-US" dirty="0"/>
          </a:p>
          <a:p>
            <a:r>
              <a:rPr lang="en-US" dirty="0"/>
              <a:t>March 7 2019 – </a:t>
            </a:r>
            <a:r>
              <a:rPr lang="en-CA" dirty="0"/>
              <a:t>Reports:  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611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0254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Revise this </a:t>
            </a:r>
            <a:r>
              <a:rPr lang="en-CA" dirty="0"/>
              <a:t>report. Focus on subject, talking/parallel headings, and APA formatting.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9556" y="1417638"/>
            <a:ext cx="8328825" cy="50786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54831"/>
            <a:ext cx="7908644" cy="5152480"/>
          </a:xfrm>
        </p:spPr>
        <p:txBody>
          <a:bodyPr>
            <a:normAutofit fontScale="85000" lnSpcReduction="20000"/>
          </a:bodyPr>
          <a:lstStyle/>
          <a:p>
            <a:pPr marL="6858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TO:       Arjun Patel, Owner and Operator</a:t>
            </a:r>
          </a:p>
          <a:p>
            <a:pPr marL="6858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FROM:  Emily Ballantyne,  Administrative Assistant</a:t>
            </a:r>
          </a:p>
          <a:p>
            <a:pPr marL="6858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DATE:   March 7, 2019</a:t>
            </a:r>
          </a:p>
          <a:p>
            <a:pPr marL="6858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Subject:  Grocery Trends</a:t>
            </a:r>
          </a:p>
          <a:p>
            <a:pPr marL="6858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…</a:t>
            </a:r>
          </a:p>
          <a:p>
            <a:pPr marL="6858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Get Digital Coupon Apps</a:t>
            </a:r>
          </a:p>
          <a:p>
            <a:pPr marL="6858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Another trend is providing incentives in the form of online coupons. Hennig (2018) </a:t>
            </a:r>
            <a:r>
              <a:rPr lang="en-CA" sz="1900" dirty="0">
                <a:solidFill>
                  <a:srgbClr val="000000"/>
                </a:solidFill>
              </a:rPr>
              <a:t>suggests that coupons have changed from a print to a digital marketing strategy…</a:t>
            </a:r>
            <a:endParaRPr lang="en-US" sz="1900" dirty="0">
              <a:solidFill>
                <a:srgbClr val="000000"/>
              </a:solidFill>
            </a:endParaRPr>
          </a:p>
          <a:p>
            <a:pPr marL="68580" indent="0">
              <a:buNone/>
            </a:pPr>
            <a:endParaRPr lang="en-US" sz="500" dirty="0">
              <a:solidFill>
                <a:srgbClr val="000000"/>
              </a:solidFill>
            </a:endParaRPr>
          </a:p>
          <a:p>
            <a:pPr marL="6858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Personal Shopping Services like Instacart</a:t>
            </a:r>
          </a:p>
          <a:p>
            <a:pPr marL="6858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Many of the bigger retail chains are offering online ordering. Personal shoppers do the shopping and then the customer gets a “curbside pickup service” (PYMTS, 2018)…</a:t>
            </a:r>
          </a:p>
          <a:p>
            <a:pPr marL="68580" indent="0">
              <a:buNone/>
            </a:pPr>
            <a:endParaRPr lang="en-US" sz="1600" dirty="0">
              <a:solidFill>
                <a:srgbClr val="000000"/>
              </a:solidFill>
            </a:endParaRPr>
          </a:p>
          <a:p>
            <a:pPr marL="6858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References</a:t>
            </a:r>
          </a:p>
          <a:p>
            <a:pPr marL="68580" indent="0">
              <a:buNone/>
            </a:pPr>
            <a:r>
              <a:rPr lang="en-US" sz="1900" dirty="0">
                <a:solidFill>
                  <a:schemeClr val="bg1"/>
                </a:solidFill>
              </a:rPr>
              <a:t>PYMNTS (2018, Dec 28). 2018 Recap: The Year in Grocery Innovations.  </a:t>
            </a:r>
            <a:r>
              <a:rPr lang="en-US" sz="1900" i="1" dirty="0">
                <a:solidFill>
                  <a:schemeClr val="bg1"/>
                </a:solidFill>
              </a:rPr>
              <a:t>PYMNTS.</a:t>
            </a:r>
            <a:r>
              <a:rPr lang="en-US" sz="1900" dirty="0">
                <a:solidFill>
                  <a:schemeClr val="bg1"/>
                </a:solidFill>
              </a:rPr>
              <a:t> Retrieved from:  </a:t>
            </a:r>
            <a:r>
              <a:rPr lang="en-US" sz="1900" dirty="0">
                <a:solidFill>
                  <a:schemeClr val="bg1"/>
                </a:solidFill>
                <a:hlinkClick r:id="rId2"/>
              </a:rPr>
              <a:t>https://www.pymnts.com/news/retail/2018/grocery-innovations-cashierless-checkout-curbside-pickup</a:t>
            </a:r>
            <a:r>
              <a:rPr lang="en-US" sz="1900" dirty="0">
                <a:solidFill>
                  <a:schemeClr val="bg1"/>
                </a:solidFill>
              </a:rPr>
              <a:t> </a:t>
            </a:r>
            <a:endParaRPr lang="en-US" sz="1900" dirty="0">
              <a:solidFill>
                <a:srgbClr val="000000"/>
              </a:solidFill>
            </a:endParaRPr>
          </a:p>
          <a:p>
            <a:pPr marL="68580" indent="0">
              <a:buNone/>
            </a:pPr>
            <a:r>
              <a:rPr lang="en-US" sz="1900" dirty="0">
                <a:solidFill>
                  <a:srgbClr val="000000"/>
                </a:solidFill>
              </a:rPr>
              <a:t>Hennig, C. (2018/04/24). CBC News. </a:t>
            </a:r>
            <a:r>
              <a:rPr lang="en-CA" sz="1900" dirty="0">
                <a:solidFill>
                  <a:srgbClr val="000000"/>
                </a:solidFill>
              </a:rPr>
              <a:t>Grocery stores cashing in on digital trends to attract shoppers. </a:t>
            </a:r>
            <a:r>
              <a:rPr lang="en-US" sz="1900" dirty="0">
                <a:solidFill>
                  <a:srgbClr val="000000"/>
                </a:solidFill>
              </a:rPr>
              <a:t>Retrieved from: </a:t>
            </a:r>
            <a:r>
              <a:rPr lang="en-US" sz="1900" dirty="0">
                <a:hlinkClick r:id="rId3"/>
              </a:rPr>
              <a:t>https://www.cbc.ca/news/canada/british-columbia/grocery-stores-turn-digital-to-attract-shoppers-1.4633031</a:t>
            </a:r>
            <a:r>
              <a:rPr lang="en-US" sz="1900" dirty="0"/>
              <a:t> </a:t>
            </a:r>
            <a:endParaRPr lang="en-US" sz="19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92895" y="476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004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Report Bonus Points</a:t>
            </a:r>
          </a:p>
          <a:p>
            <a:r>
              <a:rPr lang="en-CA" sz="2400" dirty="0"/>
              <a:t>Memo Format</a:t>
            </a:r>
          </a:p>
          <a:p>
            <a:r>
              <a:rPr lang="en-CA" sz="2400" dirty="0"/>
              <a:t>Introduction</a:t>
            </a:r>
          </a:p>
          <a:p>
            <a:pPr lvl="1"/>
            <a:r>
              <a:rPr lang="en-CA" dirty="0"/>
              <a:t>Statement of Purpose</a:t>
            </a:r>
          </a:p>
          <a:p>
            <a:pPr lvl="1"/>
            <a:r>
              <a:rPr lang="en-CA" dirty="0"/>
              <a:t>Research sources used</a:t>
            </a:r>
          </a:p>
          <a:p>
            <a:pPr lvl="1"/>
            <a:r>
              <a:rPr lang="en-CA" dirty="0"/>
              <a:t>Preview of content (road map)</a:t>
            </a:r>
          </a:p>
          <a:p>
            <a:r>
              <a:rPr lang="en-CA" sz="2400" dirty="0"/>
              <a:t>Topic Sentences</a:t>
            </a:r>
          </a:p>
          <a:p>
            <a:r>
              <a:rPr lang="en-CA" sz="2400" dirty="0"/>
              <a:t>Conclusion</a:t>
            </a:r>
          </a:p>
          <a:p>
            <a:r>
              <a:rPr lang="en-CA" sz="2400" dirty="0"/>
              <a:t>Pronouns</a:t>
            </a:r>
          </a:p>
        </p:txBody>
      </p:sp>
    </p:spTree>
    <p:extLst>
      <p:ext uri="{BB962C8B-B14F-4D97-AF65-F5344CB8AC3E}">
        <p14:creationId xmlns:p14="http://schemas.microsoft.com/office/powerpoint/2010/main" val="932821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rbm2_2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873" r="-70873"/>
          <a:stretch>
            <a:fillRect/>
          </a:stretch>
        </p:blipFill>
        <p:spPr>
          <a:xfrm>
            <a:off x="-2641569" y="-2978"/>
            <a:ext cx="14282036" cy="6860978"/>
          </a:xfrm>
        </p:spPr>
      </p:pic>
      <p:sp>
        <p:nvSpPr>
          <p:cNvPr id="5" name="TextBox 4"/>
          <p:cNvSpPr txBox="1"/>
          <p:nvPr/>
        </p:nvSpPr>
        <p:spPr>
          <a:xfrm>
            <a:off x="1875990" y="1522433"/>
            <a:ext cx="51968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Next class is Workshop.</a:t>
            </a:r>
          </a:p>
        </p:txBody>
      </p:sp>
    </p:spTree>
    <p:extLst>
      <p:ext uri="{BB962C8B-B14F-4D97-AF65-F5344CB8AC3E}">
        <p14:creationId xmlns:p14="http://schemas.microsoft.com/office/powerpoint/2010/main" val="421831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dirty="0"/>
              <a:t>Workshop draft will be marked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FORMAT: memo; page headers; headings in report</a:t>
            </a:r>
          </a:p>
          <a:p>
            <a:r>
              <a:rPr lang="en-CA" dirty="0"/>
              <a:t>DIRECT REPLY opening/closing</a:t>
            </a:r>
          </a:p>
          <a:p>
            <a:r>
              <a:rPr lang="en-CA" dirty="0"/>
              <a:t>RESEARCH: with </a:t>
            </a:r>
            <a:r>
              <a:rPr lang="en-CA" u="sng" dirty="0"/>
              <a:t>complete</a:t>
            </a:r>
            <a:r>
              <a:rPr lang="en-CA" dirty="0"/>
              <a:t> signal phrases </a:t>
            </a:r>
          </a:p>
          <a:p>
            <a:r>
              <a:rPr lang="en-CA" dirty="0"/>
              <a:t>APA: in-text citations &amp; References list</a:t>
            </a:r>
          </a:p>
          <a:p>
            <a:r>
              <a:rPr lang="en-CA" dirty="0"/>
              <a:t>REPORT CONTENT: introduction; BODY (three full paragraphs); conclusion</a:t>
            </a:r>
          </a:p>
          <a:p>
            <a:endParaRPr lang="en-CA" dirty="0"/>
          </a:p>
          <a:p>
            <a:pPr marL="0" indent="0" algn="ctr">
              <a:buNone/>
            </a:pPr>
            <a:r>
              <a:rPr lang="en-CA" sz="3200" dirty="0">
                <a:solidFill>
                  <a:srgbClr val="BBD7F8"/>
                </a:solidFill>
                <a:sym typeface="Wingdings" panose="05000000000000000000" pitchFamily="2" charset="2"/>
              </a:rPr>
              <a:t></a:t>
            </a:r>
            <a:r>
              <a:rPr lang="en-CA" sz="3200" dirty="0">
                <a:solidFill>
                  <a:srgbClr val="BBD7F8"/>
                </a:solidFill>
              </a:rPr>
              <a:t>Due in class, no late submissions.</a:t>
            </a:r>
            <a:r>
              <a:rPr lang="en-CA" sz="3200" dirty="0">
                <a:solidFill>
                  <a:srgbClr val="BBD7F8"/>
                </a:solidFill>
                <a:sym typeface="Wingdings" panose="05000000000000000000" pitchFamily="2" charset="2"/>
              </a:rPr>
              <a:t> </a:t>
            </a:r>
          </a:p>
          <a:p>
            <a:pPr marL="0" indent="0">
              <a:buNone/>
            </a:pPr>
            <a:r>
              <a:rPr lang="en-CA" sz="3200" dirty="0">
                <a:solidFill>
                  <a:srgbClr val="BBD7F8"/>
                </a:solidFill>
              </a:rPr>
              <a:t>			Bring </a:t>
            </a:r>
            <a:r>
              <a:rPr lang="en-CA" sz="3200" b="1" dirty="0">
                <a:solidFill>
                  <a:srgbClr val="BBD7F8"/>
                </a:solidFill>
              </a:rPr>
              <a:t>TWO COPIES</a:t>
            </a:r>
            <a:r>
              <a:rPr lang="en-CA" sz="3200" dirty="0">
                <a:solidFill>
                  <a:srgbClr val="BBD7F8"/>
                </a:solidFill>
              </a:rPr>
              <a:t>.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85477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 Format for Assignment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TO:	     reader’s name, position</a:t>
            </a:r>
          </a:p>
          <a:p>
            <a:pPr>
              <a:buNone/>
            </a:pPr>
            <a:r>
              <a:rPr lang="en-US" dirty="0"/>
              <a:t>FROM:        your name, position</a:t>
            </a:r>
          </a:p>
          <a:p>
            <a:pPr>
              <a:buNone/>
            </a:pPr>
            <a:r>
              <a:rPr lang="en-US" dirty="0"/>
              <a:t>DATE:         due date</a:t>
            </a:r>
          </a:p>
          <a:p>
            <a:pPr>
              <a:buNone/>
            </a:pPr>
            <a:r>
              <a:rPr lang="en-US" dirty="0"/>
              <a:t>SUBJECT:    specific to purpose of report </a:t>
            </a:r>
          </a:p>
          <a:p>
            <a:pPr>
              <a:lnSpc>
                <a:spcPct val="80000"/>
              </a:lnSpc>
              <a:buNone/>
            </a:pPr>
            <a:endParaRPr lang="en-US" dirty="0"/>
          </a:p>
          <a:p>
            <a:pPr>
              <a:lnSpc>
                <a:spcPct val="90000"/>
              </a:lnSpc>
              <a:buNone/>
              <a:defRPr/>
            </a:pPr>
            <a:r>
              <a:rPr lang="en-US" sz="2400" dirty="0"/>
              <a:t>Introduction: use </a:t>
            </a:r>
            <a:r>
              <a:rPr lang="en-US" sz="2400" dirty="0">
                <a:solidFill>
                  <a:srgbClr val="FFFFFF"/>
                </a:solidFill>
              </a:rPr>
              <a:t>direct reply opening, statement of purpose, research sources, preview of content</a:t>
            </a:r>
          </a:p>
          <a:p>
            <a:pPr>
              <a:lnSpc>
                <a:spcPct val="90000"/>
              </a:lnSpc>
              <a:buNone/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rgbClr val="FFFFFF"/>
                </a:solidFill>
              </a:rPr>
              <a:t>Body: three or more sections on three or more trends, talking headings for each, recommendations</a:t>
            </a:r>
          </a:p>
          <a:p>
            <a:pPr>
              <a:lnSpc>
                <a:spcPct val="90000"/>
              </a:lnSpc>
              <a:buNone/>
              <a:defRPr/>
            </a:pPr>
            <a:endParaRPr lang="en-US" sz="24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rgbClr val="FFFFFF"/>
                </a:solidFill>
              </a:rPr>
              <a:t>Conclusions: direct reply closing </a:t>
            </a:r>
          </a:p>
          <a:p>
            <a:pPr marL="6858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63940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723190"/>
              </p:ext>
            </p:extLst>
          </p:nvPr>
        </p:nvGraphicFramePr>
        <p:xfrm>
          <a:off x="685800" y="1600200"/>
          <a:ext cx="77724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6335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Opening &amp; 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Answers the reader’s questions:</a:t>
            </a:r>
          </a:p>
          <a:p>
            <a:pPr lvl="1"/>
            <a:r>
              <a:rPr lang="en-US" sz="2400" dirty="0"/>
              <a:t>What is this report about?</a:t>
            </a:r>
          </a:p>
          <a:p>
            <a:pPr lvl="1"/>
            <a:r>
              <a:rPr lang="en-US" sz="2400" dirty="0"/>
              <a:t>What will it help me do?</a:t>
            </a:r>
            <a:endParaRPr lang="en-US" sz="2800" dirty="0"/>
          </a:p>
          <a:p>
            <a:r>
              <a:rPr lang="en-US" sz="2800" dirty="0"/>
              <a:t>Includes the key words in the subject</a:t>
            </a:r>
          </a:p>
          <a:p>
            <a:r>
              <a:rPr lang="en-US" sz="2800" dirty="0"/>
              <a:t>Incorporates the direct reply (i.e. “you requested”)</a:t>
            </a:r>
          </a:p>
        </p:txBody>
      </p:sp>
    </p:spTree>
    <p:extLst>
      <p:ext uri="{BB962C8B-B14F-4D97-AF65-F5344CB8AC3E}">
        <p14:creationId xmlns:p14="http://schemas.microsoft.com/office/powerpoint/2010/main" val="3404106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Opening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3200" b="1" dirty="0">
                <a:solidFill>
                  <a:srgbClr val="BBD7F8"/>
                </a:solidFill>
              </a:rPr>
              <a:t>As requested, here is my report </a:t>
            </a:r>
            <a:r>
              <a:rPr lang="en-US" sz="3200" dirty="0"/>
              <a:t>on three potential locations in Queens County, to help you choose where to film our company’s upcoming production</a:t>
            </a:r>
          </a:p>
        </p:txBody>
      </p:sp>
    </p:spTree>
    <p:extLst>
      <p:ext uri="{BB962C8B-B14F-4D97-AF65-F5344CB8AC3E}">
        <p14:creationId xmlns:p14="http://schemas.microsoft.com/office/powerpoint/2010/main" val="1202740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Answers the reader’s questions:</a:t>
            </a:r>
          </a:p>
          <a:p>
            <a:pPr lvl="1"/>
            <a:r>
              <a:rPr lang="en-US" sz="2400" dirty="0"/>
              <a:t>How much does the writer know about the subject?</a:t>
            </a:r>
          </a:p>
          <a:p>
            <a:pPr lvl="1"/>
            <a:r>
              <a:rPr lang="en-US" sz="2400" dirty="0"/>
              <a:t>What sources were consulted in putting together the report?</a:t>
            </a:r>
            <a:endParaRPr lang="en-US" sz="2800" dirty="0"/>
          </a:p>
          <a:p>
            <a:r>
              <a:rPr lang="en-CA" sz="2800" dirty="0"/>
              <a:t>Includes print sources (including news media and/or magazine titles), website names (</a:t>
            </a:r>
            <a:r>
              <a:rPr lang="en-CA" sz="2800" u="sng" dirty="0"/>
              <a:t>not</a:t>
            </a:r>
            <a:r>
              <a:rPr lang="en-CA" sz="2800" dirty="0"/>
              <a:t> URLs), surveys and interviews conducted, etc.</a:t>
            </a:r>
          </a:p>
          <a:p>
            <a:endParaRPr lang="en-US" sz="2800" dirty="0"/>
          </a:p>
          <a:p>
            <a:pPr marL="468630" lvl="1" indent="0">
              <a:buNone/>
            </a:pPr>
            <a:endParaRPr lang="en-US" sz="2400" dirty="0"/>
          </a:p>
          <a:p>
            <a:pPr lvl="1"/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660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Sources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1313" indent="-341313">
              <a:spcBef>
                <a:spcPts val="675"/>
              </a:spcBef>
              <a:buClr>
                <a:srgbClr val="B2B2B2"/>
              </a:buClr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>
                <a:solidFill>
                  <a:srgbClr val="BBD7F8"/>
                </a:solidFill>
              </a:rPr>
              <a:t>The report is based on research found in </a:t>
            </a:r>
            <a:r>
              <a:rPr lang="en-US" sz="2800" i="1" dirty="0"/>
              <a:t>Magazine Title </a:t>
            </a:r>
            <a:r>
              <a:rPr lang="en-US" sz="2800" dirty="0"/>
              <a:t>and </a:t>
            </a:r>
            <a:r>
              <a:rPr lang="en-US" sz="2800" i="1" dirty="0"/>
              <a:t>Newspaper Title </a:t>
            </a:r>
            <a:r>
              <a:rPr lang="en-US" sz="2800" dirty="0"/>
              <a:t>and on the </a:t>
            </a:r>
            <a:r>
              <a:rPr lang="en-US" sz="2800" i="1" dirty="0"/>
              <a:t>Association Name </a:t>
            </a:r>
            <a:r>
              <a:rPr lang="en-US" sz="2800" dirty="0"/>
              <a:t>website.</a:t>
            </a:r>
          </a:p>
          <a:p>
            <a:pPr marL="341313" indent="-341313">
              <a:spcBef>
                <a:spcPts val="675"/>
              </a:spcBef>
              <a:buClr>
                <a:srgbClr val="B2B2B2"/>
              </a:buClr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3200" dirty="0"/>
          </a:p>
          <a:p>
            <a:pPr marL="341313" indent="-341313">
              <a:buClr>
                <a:srgbClr val="B2B2B2"/>
              </a:buClr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>
                <a:solidFill>
                  <a:srgbClr val="BBD7F8"/>
                </a:solidFill>
              </a:rPr>
              <a:t>In conducting research for this report, I used </a:t>
            </a:r>
            <a:r>
              <a:rPr lang="en-US" sz="2800" dirty="0"/>
              <a:t>the websites of the </a:t>
            </a:r>
            <a:r>
              <a:rPr lang="en-US" sz="2800" i="1" dirty="0"/>
              <a:t>Association Name </a:t>
            </a:r>
            <a:r>
              <a:rPr lang="en-US" sz="2800" dirty="0"/>
              <a:t>and </a:t>
            </a:r>
            <a:r>
              <a:rPr lang="en-US" sz="2800" i="1" dirty="0"/>
              <a:t>Association Name</a:t>
            </a:r>
            <a:r>
              <a:rPr lang="en-US" sz="2800" dirty="0"/>
              <a:t> and </a:t>
            </a:r>
            <a:r>
              <a:rPr lang="en-US" sz="2800" i="1" dirty="0"/>
              <a:t>Magazine Title.</a:t>
            </a:r>
            <a:r>
              <a:rPr lang="en-US" sz="28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012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Write a research sources sentence for these sources.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CA" dirty="0"/>
              <a:t>PYMNTS (2018, Dec 28). 2018 Recap: The Year in Grocery Innovations.  </a:t>
            </a:r>
            <a:r>
              <a:rPr lang="en-CA" i="1" dirty="0"/>
              <a:t>PYMNTS</a:t>
            </a:r>
            <a:r>
              <a:rPr lang="en-CA" dirty="0"/>
              <a:t>. Retrieved from:  </a:t>
            </a:r>
            <a:r>
              <a:rPr lang="en-CA" dirty="0">
                <a:hlinkClick r:id="rId2"/>
              </a:rPr>
              <a:t>https://www.pymnts.com/news/retail/2018/grocery-innovations-cashierless-checkout-curbside-pickup</a:t>
            </a:r>
            <a:r>
              <a:rPr lang="en-CA" dirty="0"/>
              <a:t> </a:t>
            </a:r>
          </a:p>
          <a:p>
            <a:pPr marL="68580" indent="0">
              <a:buNone/>
            </a:pPr>
            <a:endParaRPr lang="en-CA" dirty="0"/>
          </a:p>
          <a:p>
            <a:pPr marL="68580" indent="0">
              <a:buNone/>
            </a:pPr>
            <a:r>
              <a:rPr lang="en-CA" dirty="0"/>
              <a:t>Hennig, C. (2018, April 24). Grocery stores cashing in on digital trends to attract shoppers. </a:t>
            </a:r>
            <a:r>
              <a:rPr lang="en-CA" i="1" dirty="0"/>
              <a:t>CBC News</a:t>
            </a:r>
            <a:r>
              <a:rPr lang="en-CA" dirty="0"/>
              <a:t>. Retrieved from: </a:t>
            </a:r>
            <a:r>
              <a:rPr lang="en-CA" dirty="0">
                <a:hlinkClick r:id="rId3"/>
              </a:rPr>
              <a:t>https://www.cbc.ca/news/canada/british-columbia/grocery-stores-turn-digital-to-attract-shoppers-1.4633031</a:t>
            </a:r>
            <a:r>
              <a:rPr lang="en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2567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Answers the reader’s questions:</a:t>
            </a:r>
          </a:p>
          <a:p>
            <a:pPr lvl="1"/>
            <a:r>
              <a:rPr lang="en-US" sz="2400" dirty="0"/>
              <a:t>What are the major sections of the report?</a:t>
            </a:r>
          </a:p>
          <a:p>
            <a:pPr lvl="1"/>
            <a:r>
              <a:rPr lang="en-US" sz="2400" dirty="0"/>
              <a:t>How is the report organized?</a:t>
            </a:r>
          </a:p>
          <a:p>
            <a:pPr lvl="1"/>
            <a:r>
              <a:rPr lang="en-US" sz="2400" dirty="0"/>
              <a:t>Where can I find the  information I need?</a:t>
            </a:r>
            <a:endParaRPr lang="en-US" sz="2800" dirty="0"/>
          </a:p>
          <a:p>
            <a:r>
              <a:rPr lang="en-CA" sz="2800" dirty="0"/>
              <a:t>Includes a road map (organizational structure) for the rest of the report</a:t>
            </a:r>
          </a:p>
          <a:p>
            <a:endParaRPr lang="en-US" sz="2800" dirty="0"/>
          </a:p>
          <a:p>
            <a:pPr marL="468630" lvl="1" indent="0">
              <a:buNone/>
            </a:pPr>
            <a:endParaRPr lang="en-US" sz="2400" dirty="0"/>
          </a:p>
          <a:p>
            <a:pPr lvl="1"/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520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sz="2800" dirty="0">
                <a:solidFill>
                  <a:srgbClr val="BBD7F8"/>
                </a:solidFill>
              </a:rPr>
              <a:t>I will first describe </a:t>
            </a:r>
            <a:r>
              <a:rPr lang="en-US" sz="2800" dirty="0"/>
              <a:t>the geographic features of  Queens county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>
                <a:solidFill>
                  <a:srgbClr val="BBD7F8"/>
                </a:solidFill>
              </a:rPr>
              <a:t>and then discuss the merits of three specific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/>
              <a:t>locations within the county: the town of Caledonia, </a:t>
            </a:r>
            <a:r>
              <a:rPr lang="en-US" sz="2800" dirty="0" err="1"/>
              <a:t>Kejimkujik</a:t>
            </a:r>
            <a:r>
              <a:rPr lang="en-US" sz="2800" dirty="0"/>
              <a:t> National Park, and the old meeting house in Port Medway. </a:t>
            </a:r>
          </a:p>
        </p:txBody>
      </p:sp>
    </p:spTree>
    <p:extLst>
      <p:ext uri="{BB962C8B-B14F-4D97-AF65-F5344CB8AC3E}">
        <p14:creationId xmlns:p14="http://schemas.microsoft.com/office/powerpoint/2010/main" val="1529097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Introduction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68580" indent="0">
              <a:buNone/>
            </a:pPr>
            <a:r>
              <a:rPr lang="en-US" sz="2800" dirty="0">
                <a:solidFill>
                  <a:srgbClr val="BBD7F8"/>
                </a:solidFill>
              </a:rPr>
              <a:t>[statement of purpose] </a:t>
            </a:r>
            <a:r>
              <a:rPr lang="en-US" sz="2800" dirty="0"/>
              <a:t>As requested, here is my report on three potential locations in Queens County, to help you choose where to film our company’s upcoming production. </a:t>
            </a:r>
            <a:r>
              <a:rPr lang="en-US" sz="2800" dirty="0">
                <a:solidFill>
                  <a:schemeClr val="tx2"/>
                </a:solidFill>
              </a:rPr>
              <a:t>[research sources used]</a:t>
            </a:r>
            <a:r>
              <a:rPr lang="en-US" sz="2800" dirty="0"/>
              <a:t> In conducting research for this report, I used the websites of the </a:t>
            </a:r>
            <a:r>
              <a:rPr lang="en-US" sz="2800" i="1" dirty="0"/>
              <a:t>Association Name </a:t>
            </a:r>
            <a:r>
              <a:rPr lang="en-US" sz="2800" dirty="0"/>
              <a:t>and </a:t>
            </a:r>
            <a:r>
              <a:rPr lang="en-US" sz="2800" i="1" dirty="0"/>
              <a:t>Association Name</a:t>
            </a:r>
            <a:r>
              <a:rPr lang="en-US" sz="2800" dirty="0"/>
              <a:t> and </a:t>
            </a:r>
            <a:r>
              <a:rPr lang="en-US" sz="2800" i="1" dirty="0"/>
              <a:t>Magazine Title.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2"/>
                </a:solidFill>
              </a:rPr>
              <a:t>[preview of content]</a:t>
            </a:r>
            <a:r>
              <a:rPr lang="en-US" sz="2800" dirty="0"/>
              <a:t> First, I will describe the geographic features of Queens county and then discuss the merits of three specific locations within the county: the town of Caledonia, </a:t>
            </a:r>
            <a:r>
              <a:rPr lang="en-US" sz="2800" dirty="0" err="1"/>
              <a:t>Kejimkujik</a:t>
            </a:r>
            <a:r>
              <a:rPr lang="en-US" sz="2800" dirty="0"/>
              <a:t> National Park, and the old meeting house in Port Medway.  I recommend </a:t>
            </a:r>
            <a:r>
              <a:rPr lang="en-US" sz="2800" dirty="0" err="1"/>
              <a:t>Kejimkujik</a:t>
            </a:r>
            <a:r>
              <a:rPr lang="en-US" sz="2800" dirty="0"/>
              <a:t> because of its price and beauty.</a:t>
            </a:r>
          </a:p>
          <a:p>
            <a:pPr marL="68580" indent="0">
              <a:buNone/>
            </a:pPr>
            <a:endParaRPr lang="en-US" sz="2800" dirty="0"/>
          </a:p>
          <a:p>
            <a:pPr marL="6858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6731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Sentences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Reveals the primary idea in a paragraph</a:t>
            </a:r>
          </a:p>
          <a:p>
            <a:r>
              <a:rPr lang="en-US" dirty="0"/>
              <a:t>An introduction or general sentence</a:t>
            </a:r>
          </a:p>
          <a:p>
            <a:r>
              <a:rPr lang="en-US" dirty="0"/>
              <a:t>It states the </a:t>
            </a:r>
            <a:r>
              <a:rPr lang="en-US" b="1" dirty="0"/>
              <a:t>main idea</a:t>
            </a:r>
            <a:r>
              <a:rPr lang="en-US" dirty="0"/>
              <a:t> of the paragraph</a:t>
            </a:r>
          </a:p>
          <a:p>
            <a:endParaRPr lang="en-US" dirty="0"/>
          </a:p>
          <a:p>
            <a:r>
              <a:rPr lang="en-US" dirty="0"/>
              <a:t>Its job:  Tells us what this paragraph is going to be about</a:t>
            </a:r>
          </a:p>
          <a:p>
            <a:r>
              <a:rPr lang="en-US" dirty="0"/>
              <a:t>Imagine it like a road sign that tells you what is up ahead (and what is most important!)</a:t>
            </a:r>
          </a:p>
        </p:txBody>
      </p:sp>
    </p:spTree>
    <p:extLst>
      <p:ext uri="{BB962C8B-B14F-4D97-AF65-F5344CB8AC3E}">
        <p14:creationId xmlns:p14="http://schemas.microsoft.com/office/powerpoint/2010/main" val="435302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 the Topic Sentence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Topic:  Go Local</a:t>
            </a:r>
          </a:p>
          <a:p>
            <a:pPr lvl="1"/>
            <a:r>
              <a:rPr lang="en-US" dirty="0"/>
              <a:t>Tap into Nova Scotia pride by sourcing the produce of Nova Scotia’s independent farmers.</a:t>
            </a:r>
          </a:p>
          <a:p>
            <a:pPr lvl="1"/>
            <a:r>
              <a:rPr lang="en-US" dirty="0"/>
              <a:t>Reynolds (2016) suggests that local food is “fresher, more </a:t>
            </a:r>
            <a:r>
              <a:rPr lang="en-US" dirty="0" err="1"/>
              <a:t>flavourful</a:t>
            </a:r>
            <a:r>
              <a:rPr lang="en-US" dirty="0"/>
              <a:t> food” (p. 5)</a:t>
            </a:r>
          </a:p>
          <a:p>
            <a:pPr lvl="1"/>
            <a:r>
              <a:rPr lang="en-US" dirty="0"/>
              <a:t>For example, there are two dairies near the Annapolis Valley including Fox Hill and That Dutchman’s Cheese.</a:t>
            </a:r>
          </a:p>
          <a:p>
            <a:r>
              <a:rPr lang="en-US" dirty="0"/>
              <a:t>Topic: Online Ordering</a:t>
            </a:r>
          </a:p>
          <a:p>
            <a:pPr lvl="1"/>
            <a:r>
              <a:rPr lang="en-US" dirty="0"/>
              <a:t>PYMNTS (2018) describes the requirements of curbside pickup as spending a minimum amount and selecting a pickup window within a half hour.</a:t>
            </a:r>
          </a:p>
          <a:p>
            <a:pPr lvl="1"/>
            <a:r>
              <a:rPr lang="en-US" dirty="0"/>
              <a:t>Online ordering is convenient for busy professionals but requires high upfront costs.</a:t>
            </a:r>
          </a:p>
          <a:p>
            <a:pPr lvl="1"/>
            <a:r>
              <a:rPr lang="en-US" dirty="0"/>
              <a:t>Online grocery ordering apps include Instacart, </a:t>
            </a:r>
            <a:r>
              <a:rPr lang="en-US" dirty="0" err="1"/>
              <a:t>Delivery.com</a:t>
            </a:r>
            <a:r>
              <a:rPr lang="en-US" dirty="0"/>
              <a:t> and Postmates.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E1C062-F6DF-6047-B238-C0B1EEF20F33}"/>
              </a:ext>
            </a:extLst>
          </p:cNvPr>
          <p:cNvSpPr txBox="1"/>
          <p:nvPr/>
        </p:nvSpPr>
        <p:spPr>
          <a:xfrm>
            <a:off x="277432" y="5637798"/>
            <a:ext cx="8578049" cy="1015663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References</a:t>
            </a:r>
          </a:p>
          <a:p>
            <a:r>
              <a:rPr lang="en-US" sz="1200" dirty="0">
                <a:solidFill>
                  <a:schemeClr val="bg1"/>
                </a:solidFill>
              </a:rPr>
              <a:t>PYMNTS (2018, Dec 28). 2018 Recap: The Year in Grocery Innovations. </a:t>
            </a:r>
            <a:r>
              <a:rPr lang="en-US" sz="1200" i="1" dirty="0">
                <a:solidFill>
                  <a:schemeClr val="bg1"/>
                </a:solidFill>
              </a:rPr>
              <a:t>PYMNTS.</a:t>
            </a:r>
            <a:r>
              <a:rPr lang="en-US" sz="1200" dirty="0">
                <a:solidFill>
                  <a:schemeClr val="bg1"/>
                </a:solidFill>
              </a:rPr>
              <a:t> Retrieved from:    </a:t>
            </a:r>
            <a:r>
              <a:rPr lang="en-US" sz="12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https://www.pymnts.com/news/retail/2018/grocery-innovations-cashierless-checkout-curbside-pickup</a:t>
            </a:r>
            <a:endParaRPr lang="en-US" sz="1200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</a:endParaRPr>
          </a:p>
          <a:p>
            <a:r>
              <a:rPr lang="en-US" sz="1200" dirty="0">
                <a:solidFill>
                  <a:schemeClr val="bg1"/>
                </a:solidFill>
              </a:rPr>
              <a:t>Reynolds, J. (2016). Buying Local Food Products. </a:t>
            </a:r>
            <a:r>
              <a:rPr lang="en-US" sz="1200" i="1" dirty="0">
                <a:solidFill>
                  <a:schemeClr val="bg1"/>
                </a:solidFill>
              </a:rPr>
              <a:t>Canadian Society of Nutrition Management News. </a:t>
            </a:r>
            <a:r>
              <a:rPr lang="en-US" sz="1200" dirty="0">
                <a:solidFill>
                  <a:schemeClr val="bg1"/>
                </a:solidFill>
              </a:rPr>
              <a:t>Winter 2016, pp. 5-10.</a:t>
            </a:r>
          </a:p>
        </p:txBody>
      </p:sp>
    </p:spTree>
    <p:extLst>
      <p:ext uri="{BB962C8B-B14F-4D97-AF65-F5344CB8AC3E}">
        <p14:creationId xmlns:p14="http://schemas.microsoft.com/office/powerpoint/2010/main" val="2252880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as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Compresses the report into the main points</a:t>
            </a:r>
          </a:p>
          <a:p>
            <a:r>
              <a:rPr lang="en-US" dirty="0"/>
              <a:t>Identifies the purpose of the report</a:t>
            </a:r>
          </a:p>
          <a:p>
            <a:r>
              <a:rPr lang="en-US" dirty="0"/>
              <a:t>Presents the main points of the report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309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Conclusion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en-US" sz="2800" dirty="0">
                <a:solidFill>
                  <a:schemeClr val="tx2"/>
                </a:solidFill>
              </a:rPr>
              <a:t>[summarize research] </a:t>
            </a:r>
            <a:r>
              <a:rPr lang="en-US" sz="2800" dirty="0"/>
              <a:t>To determine potential film locations, I consulted </a:t>
            </a:r>
            <a:r>
              <a:rPr lang="en-US" sz="2800" i="1" dirty="0"/>
              <a:t>Association Name </a:t>
            </a:r>
            <a:r>
              <a:rPr lang="en-US" sz="2800" dirty="0"/>
              <a:t>and </a:t>
            </a:r>
            <a:r>
              <a:rPr lang="en-US" sz="2800" i="1" dirty="0"/>
              <a:t>Association Name</a:t>
            </a:r>
            <a:r>
              <a:rPr lang="en-US" sz="2800" dirty="0"/>
              <a:t> and </a:t>
            </a:r>
            <a:r>
              <a:rPr lang="en-US" sz="2800" i="1" dirty="0"/>
              <a:t>Magazine Title. </a:t>
            </a:r>
            <a:r>
              <a:rPr lang="en-US" sz="2800" dirty="0">
                <a:solidFill>
                  <a:schemeClr val="tx2"/>
                </a:solidFill>
              </a:rPr>
              <a:t>[highlight relevant information] </a:t>
            </a:r>
            <a:r>
              <a:rPr lang="en-US" sz="2800" dirty="0"/>
              <a:t>Though there are benefits to shooting in the town of Caledonia, </a:t>
            </a:r>
            <a:r>
              <a:rPr lang="en-US" sz="2800" dirty="0" err="1"/>
              <a:t>Kejimkujik</a:t>
            </a:r>
            <a:r>
              <a:rPr lang="en-US" sz="2800" dirty="0"/>
              <a:t> National Park, and the old meeting house in Port Medway, I recommend that you select </a:t>
            </a:r>
            <a:r>
              <a:rPr lang="en-US" sz="2800" dirty="0" err="1"/>
              <a:t>Kejimkujik</a:t>
            </a:r>
            <a:r>
              <a:rPr lang="en-US" sz="2800" dirty="0"/>
              <a:t>. </a:t>
            </a:r>
            <a:r>
              <a:rPr lang="en-US" sz="2800" dirty="0">
                <a:solidFill>
                  <a:schemeClr val="tx2"/>
                </a:solidFill>
              </a:rPr>
              <a:t>[justify recommended action] </a:t>
            </a:r>
            <a:r>
              <a:rPr lang="en-US" sz="2800" dirty="0" err="1"/>
              <a:t>Kejimkujik’s</a:t>
            </a:r>
            <a:r>
              <a:rPr lang="en-US" sz="2800" dirty="0"/>
              <a:t> inexpensive rental price and incredible natural surroundings make it an excellent choice.</a:t>
            </a:r>
          </a:p>
        </p:txBody>
      </p:sp>
    </p:spTree>
    <p:extLst>
      <p:ext uri="{BB962C8B-B14F-4D97-AF65-F5344CB8AC3E}">
        <p14:creationId xmlns:p14="http://schemas.microsoft.com/office/powerpoint/2010/main" val="1859900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Pronouns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156" y="1630310"/>
            <a:ext cx="4982032" cy="4810775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889625" y="5476875"/>
            <a:ext cx="1067063" cy="96421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778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Pronouns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pronoun is a word that takes the place of a noun.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740834" y="2069214"/>
          <a:ext cx="7799916" cy="371986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949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9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9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99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4983">
                <a:tc>
                  <a:txBody>
                    <a:bodyPr/>
                    <a:lstStyle/>
                    <a:p>
                      <a:r>
                        <a:rPr lang="en-US" dirty="0"/>
                        <a:t>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Possessive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983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983">
                <a:tc>
                  <a:txBody>
                    <a:bodyPr/>
                    <a:lstStyle/>
                    <a:p>
                      <a:r>
                        <a:rPr lang="en-US" dirty="0"/>
                        <a:t>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983">
                <a:tc>
                  <a:txBody>
                    <a:bodyPr/>
                    <a:lstStyle/>
                    <a:p>
                      <a:r>
                        <a:rPr lang="en-US" dirty="0"/>
                        <a:t>she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983">
                <a:tc>
                  <a:txBody>
                    <a:bodyPr/>
                    <a:lstStyle/>
                    <a:p>
                      <a:r>
                        <a:rPr lang="en-US" dirty="0"/>
                        <a:t>he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him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983">
                <a:tc>
                  <a:txBody>
                    <a:bodyPr/>
                    <a:lstStyle/>
                    <a:p>
                      <a:r>
                        <a:rPr lang="en-US" dirty="0"/>
                        <a:t>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4983">
                <a:tc>
                  <a:txBody>
                    <a:bodyPr/>
                    <a:lstStyle/>
                    <a:p>
                      <a:r>
                        <a:rPr lang="en-US" dirty="0"/>
                        <a:t>they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theirs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4983">
                <a:tc>
                  <a:txBody>
                    <a:bodyPr/>
                    <a:lstStyle/>
                    <a:p>
                      <a:r>
                        <a:rPr lang="en-US" dirty="0"/>
                        <a:t>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319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Identify the Unclear Pronoun Referent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779" y="1723256"/>
            <a:ext cx="6366459" cy="46097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3250" y="6488668"/>
            <a:ext cx="1020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Park 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292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Unclear Pronoun Reference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37583" y="1600199"/>
            <a:ext cx="8628465" cy="5151967"/>
          </a:xfrm>
        </p:spPr>
        <p:txBody>
          <a:bodyPr>
            <a:normAutofit/>
          </a:bodyPr>
          <a:lstStyle/>
          <a:p>
            <a:r>
              <a:rPr lang="en-US" dirty="0"/>
              <a:t>What is it?</a:t>
            </a:r>
          </a:p>
          <a:p>
            <a:pPr lvl="1"/>
            <a:r>
              <a:rPr lang="en-US" dirty="0"/>
              <a:t>When it isn’t clear to what the pronoun in the sentence refers.</a:t>
            </a:r>
          </a:p>
          <a:p>
            <a:r>
              <a:rPr lang="en-US" dirty="0"/>
              <a:t>How do we catch it?</a:t>
            </a:r>
          </a:p>
          <a:p>
            <a:pPr lvl="1"/>
            <a:r>
              <a:rPr lang="en-US" dirty="0"/>
              <a:t>Look for all pronouns.  Is it clear what each pronoun refers to?  If not, revise for clarity.</a:t>
            </a:r>
          </a:p>
          <a:p>
            <a:r>
              <a:rPr lang="en-US" dirty="0"/>
              <a:t>How do we fix it?</a:t>
            </a:r>
          </a:p>
          <a:p>
            <a:pPr lvl="1"/>
            <a:r>
              <a:rPr lang="en-US" dirty="0"/>
              <a:t>Reorder the sentence to make the antecedent clearer.</a:t>
            </a:r>
          </a:p>
          <a:p>
            <a:pPr lvl="1"/>
            <a:r>
              <a:rPr lang="en-US" dirty="0"/>
              <a:t>Revert to the noun if necessary.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6576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2493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Pronoun Agreement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8580" indent="0">
              <a:buNone/>
            </a:pPr>
            <a:r>
              <a:rPr lang="en-US" sz="2400" dirty="0"/>
              <a:t>Pronoun and antecedent must agree in person, number and gender.</a:t>
            </a:r>
          </a:p>
          <a:p>
            <a:pPr>
              <a:buFont typeface="Lucida Grande"/>
              <a:buChar char="x"/>
            </a:pPr>
            <a:r>
              <a:rPr lang="en-US" sz="2400" dirty="0"/>
              <a:t>Plural with singular</a:t>
            </a:r>
          </a:p>
          <a:p>
            <a:pPr marL="68580" indent="0">
              <a:buNone/>
            </a:pPr>
            <a:r>
              <a:rPr lang="en-US" sz="2400" dirty="0"/>
              <a:t>Let the </a:t>
            </a:r>
            <a:r>
              <a:rPr lang="en-US" sz="2400" dirty="0">
                <a:solidFill>
                  <a:srgbClr val="FF0000"/>
                </a:solidFill>
              </a:rPr>
              <a:t>customers</a:t>
            </a:r>
            <a:r>
              <a:rPr lang="en-US" sz="2400" dirty="0"/>
              <a:t> know that </a:t>
            </a:r>
            <a:r>
              <a:rPr lang="en-US" sz="2400" dirty="0">
                <a:solidFill>
                  <a:srgbClr val="FF0000"/>
                </a:solidFill>
              </a:rPr>
              <a:t>he</a:t>
            </a:r>
            <a:r>
              <a:rPr lang="en-US" sz="2400" dirty="0"/>
              <a:t> is important to your business.</a:t>
            </a:r>
          </a:p>
          <a:p>
            <a:pPr>
              <a:buFont typeface="Wingdings" charset="2"/>
              <a:buChar char="ü"/>
            </a:pPr>
            <a:r>
              <a:rPr lang="en-US" sz="2400" dirty="0"/>
              <a:t>Singular</a:t>
            </a:r>
          </a:p>
          <a:p>
            <a:pPr marL="68580" indent="0">
              <a:buNone/>
            </a:pPr>
            <a:r>
              <a:rPr lang="en-US" sz="2400" dirty="0"/>
              <a:t>Let the </a:t>
            </a:r>
            <a:r>
              <a:rPr lang="en-US" sz="2400" dirty="0">
                <a:solidFill>
                  <a:srgbClr val="80B606"/>
                </a:solidFill>
              </a:rPr>
              <a:t>customer</a:t>
            </a:r>
            <a:r>
              <a:rPr lang="en-US" sz="2400" dirty="0"/>
              <a:t> know that </a:t>
            </a:r>
            <a:r>
              <a:rPr lang="en-US" sz="2400" dirty="0">
                <a:solidFill>
                  <a:srgbClr val="80B606"/>
                </a:solidFill>
              </a:rPr>
              <a:t>he or she </a:t>
            </a:r>
            <a:r>
              <a:rPr lang="en-US" sz="2400" dirty="0"/>
              <a:t>is important to your business.</a:t>
            </a:r>
          </a:p>
          <a:p>
            <a:pPr>
              <a:buFont typeface="Wingdings" charset="2"/>
              <a:buChar char="ü"/>
            </a:pPr>
            <a:r>
              <a:rPr lang="en-US" sz="2400" dirty="0"/>
              <a:t>Plural</a:t>
            </a:r>
          </a:p>
          <a:p>
            <a:pPr marL="68580" indent="0">
              <a:buNone/>
            </a:pPr>
            <a:r>
              <a:rPr lang="en-US" sz="2400" dirty="0"/>
              <a:t>Let the </a:t>
            </a:r>
            <a:r>
              <a:rPr lang="en-US" sz="2400" dirty="0">
                <a:solidFill>
                  <a:srgbClr val="80B606"/>
                </a:solidFill>
              </a:rPr>
              <a:t>customers</a:t>
            </a:r>
            <a:r>
              <a:rPr lang="en-US" sz="2400" dirty="0"/>
              <a:t> know that </a:t>
            </a:r>
            <a:r>
              <a:rPr lang="en-US" sz="2400" dirty="0">
                <a:solidFill>
                  <a:srgbClr val="80B606"/>
                </a:solidFill>
              </a:rPr>
              <a:t>they </a:t>
            </a:r>
            <a:r>
              <a:rPr lang="en-US" sz="2400" dirty="0"/>
              <a:t>are important to your business.</a:t>
            </a:r>
          </a:p>
        </p:txBody>
      </p:sp>
    </p:spTree>
    <p:extLst>
      <p:ext uri="{BB962C8B-B14F-4D97-AF65-F5344CB8AC3E}">
        <p14:creationId xmlns:p14="http://schemas.microsoft.com/office/powerpoint/2010/main" val="40370171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Acadia University.  Unclear Pronoun Reference.  Retrieved from:  http://</a:t>
            </a:r>
            <a:r>
              <a:rPr lang="en-US" dirty="0" err="1"/>
              <a:t>english.acadiau.ca</a:t>
            </a:r>
            <a:r>
              <a:rPr lang="en-US" dirty="0"/>
              <a:t>/</a:t>
            </a:r>
            <a:r>
              <a:rPr lang="en-US" dirty="0" err="1"/>
              <a:t>tl_files</a:t>
            </a:r>
            <a:r>
              <a:rPr lang="en-US" dirty="0"/>
              <a:t>/sites/</a:t>
            </a:r>
            <a:r>
              <a:rPr lang="en-US" dirty="0" err="1"/>
              <a:t>english</a:t>
            </a:r>
            <a:r>
              <a:rPr lang="en-US" dirty="0"/>
              <a:t>/resources/4UnclearPronounRef.pdf</a:t>
            </a:r>
          </a:p>
          <a:p>
            <a:r>
              <a:rPr lang="en-US" dirty="0" err="1"/>
              <a:t>Forgarty</a:t>
            </a:r>
            <a:r>
              <a:rPr lang="en-US" dirty="0"/>
              <a:t>, Mignon. Generic Singular Pronouns.  </a:t>
            </a:r>
            <a:r>
              <a:rPr lang="en-US" i="1" dirty="0"/>
              <a:t>Quick and Dirty Tips.</a:t>
            </a:r>
            <a:r>
              <a:rPr lang="en-US" dirty="0"/>
              <a:t> Retrieved from: http://</a:t>
            </a:r>
            <a:r>
              <a:rPr lang="en-US" dirty="0" err="1"/>
              <a:t>www.quickanddirtytips.com</a:t>
            </a:r>
            <a:r>
              <a:rPr lang="en-US" dirty="0"/>
              <a:t>/education/grammar/</a:t>
            </a:r>
            <a:r>
              <a:rPr lang="en-US" dirty="0" err="1"/>
              <a:t>generic-singular-pronouns?page</a:t>
            </a:r>
            <a:r>
              <a:rPr lang="en-US" dirty="0"/>
              <a:t>=all</a:t>
            </a:r>
            <a:endParaRPr lang="en-US" i="1" dirty="0"/>
          </a:p>
          <a:p>
            <a:r>
              <a:rPr lang="en-US" dirty="0" err="1"/>
              <a:t>Fruhlinger</a:t>
            </a:r>
            <a:r>
              <a:rPr lang="en-US" dirty="0"/>
              <a:t>, J.  (2008, Dec 17). Unclear Pronoun Reference. </a:t>
            </a:r>
            <a:r>
              <a:rPr lang="en-US" i="1" dirty="0"/>
              <a:t>The Comics Curmudgeon</a:t>
            </a:r>
            <a:r>
              <a:rPr lang="en-US" dirty="0"/>
              <a:t>.  	Retrieved from http://joshreads.com/?p=1826</a:t>
            </a:r>
          </a:p>
          <a:p>
            <a:r>
              <a:rPr lang="en-US" dirty="0"/>
              <a:t>Lombard, K. (2013, Feb 19). Unclear Pronoun Reference.  </a:t>
            </a:r>
            <a:r>
              <a:rPr lang="en-US" i="1" dirty="0"/>
              <a:t>Kim Lombard Robson</a:t>
            </a:r>
            <a:r>
              <a:rPr lang="en-US" dirty="0"/>
              <a:t>.  Retrieved from: http://</a:t>
            </a:r>
            <a:r>
              <a:rPr lang="en-US" dirty="0" err="1"/>
              <a:t>kimkiminy.com</a:t>
            </a:r>
            <a:r>
              <a:rPr lang="en-US" dirty="0"/>
              <a:t>/2013/02/19/unclear-pronoun-reference/</a:t>
            </a:r>
          </a:p>
          <a:p>
            <a:r>
              <a:rPr lang="en-US" dirty="0"/>
              <a:t>Pennington, M.  (2013, July 6). </a:t>
            </a:r>
            <a:r>
              <a:rPr lang="en-US" i="1" dirty="0"/>
              <a:t>Vague Pronouns</a:t>
            </a:r>
            <a:r>
              <a:rPr lang="en-US" dirty="0"/>
              <a:t>.  Pennington Publishing.  Retrieved from:  http://</a:t>
            </a:r>
            <a:r>
              <a:rPr lang="en-US" dirty="0" err="1"/>
              <a:t>penningtonpublishing.com</a:t>
            </a:r>
            <a:r>
              <a:rPr lang="en-US" dirty="0"/>
              <a:t>/blog/tag/english-grammar/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229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rbm2_2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873" r="-70873"/>
          <a:stretch>
            <a:fillRect/>
          </a:stretch>
        </p:blipFill>
        <p:spPr>
          <a:xfrm>
            <a:off x="-2641569" y="-2978"/>
            <a:ext cx="14282036" cy="6860978"/>
          </a:xfrm>
        </p:spPr>
      </p:pic>
      <p:sp>
        <p:nvSpPr>
          <p:cNvPr id="5" name="TextBox 4"/>
          <p:cNvSpPr txBox="1"/>
          <p:nvPr/>
        </p:nvSpPr>
        <p:spPr>
          <a:xfrm>
            <a:off x="1875990" y="1522433"/>
            <a:ext cx="51968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Remember, next class is Workshop.</a:t>
            </a:r>
          </a:p>
        </p:txBody>
      </p:sp>
    </p:spTree>
    <p:extLst>
      <p:ext uri="{BB962C8B-B14F-4D97-AF65-F5344CB8AC3E}">
        <p14:creationId xmlns:p14="http://schemas.microsoft.com/office/powerpoint/2010/main" val="3899469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016000" y="1401656"/>
            <a:ext cx="7478713" cy="3454226"/>
          </a:xfrm>
        </p:spPr>
        <p:txBody>
          <a:bodyPr>
            <a:normAutofit/>
          </a:bodyPr>
          <a:lstStyle/>
          <a:p>
            <a:r>
              <a:rPr lang="en-US" b="1" dirty="0"/>
              <a:t>Workshop Tuesday:  Assignment 4</a:t>
            </a:r>
          </a:p>
          <a:p>
            <a:r>
              <a:rPr lang="en-US" i="1" dirty="0"/>
              <a:t>Read</a:t>
            </a:r>
            <a:r>
              <a:rPr lang="en-US" dirty="0"/>
              <a:t>:  	Your assignment draft</a:t>
            </a:r>
          </a:p>
          <a:p>
            <a:endParaRPr lang="en-US" dirty="0"/>
          </a:p>
          <a:p>
            <a:r>
              <a:rPr lang="en-US" i="1" dirty="0"/>
              <a:t>Review:   </a:t>
            </a:r>
            <a:r>
              <a:rPr lang="en-US" dirty="0"/>
              <a:t>Assignment 4 guidelines</a:t>
            </a:r>
          </a:p>
          <a:p>
            <a:endParaRPr lang="en-US" i="1" dirty="0"/>
          </a:p>
          <a:p>
            <a:r>
              <a:rPr lang="en-US" i="1" dirty="0"/>
              <a:t>Write: </a:t>
            </a:r>
            <a:r>
              <a:rPr lang="en-US" dirty="0"/>
              <a:t>  Assignment 4 draft.</a:t>
            </a:r>
          </a:p>
          <a:p>
            <a:endParaRPr lang="en-US" dirty="0"/>
          </a:p>
          <a:p>
            <a:r>
              <a:rPr lang="en-US" b="1" dirty="0"/>
              <a:t>Remember to bring in two copies for Tuesday!</a:t>
            </a:r>
          </a:p>
          <a:p>
            <a:endParaRPr lang="en-US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16000" y="562750"/>
            <a:ext cx="7772400" cy="1362075"/>
          </a:xfrm>
        </p:spPr>
        <p:txBody>
          <a:bodyPr/>
          <a:lstStyle/>
          <a:p>
            <a:r>
              <a:rPr lang="en-US" cap="none" dirty="0"/>
              <a:t>For</a:t>
            </a:r>
            <a:r>
              <a:rPr lang="en-US" dirty="0"/>
              <a:t> </a:t>
            </a:r>
            <a:r>
              <a:rPr lang="en-US" cap="none" dirty="0"/>
              <a:t>Tuesday</a:t>
            </a:r>
          </a:p>
        </p:txBody>
      </p:sp>
    </p:spTree>
    <p:extLst>
      <p:ext uri="{BB962C8B-B14F-4D97-AF65-F5344CB8AC3E}">
        <p14:creationId xmlns:p14="http://schemas.microsoft.com/office/powerpoint/2010/main" val="2207590334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7764</TotalTime>
  <Words>1400</Words>
  <Application>Microsoft Macintosh PowerPoint</Application>
  <PresentationFormat>On-screen Show (4:3)</PresentationFormat>
  <Paragraphs>188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Gill Sans MT</vt:lpstr>
      <vt:lpstr>Lucida Grande</vt:lpstr>
      <vt:lpstr>Wingdings</vt:lpstr>
      <vt:lpstr>Wingdings 3</vt:lpstr>
      <vt:lpstr>Urban Pop</vt:lpstr>
      <vt:lpstr>1_Office Theme</vt:lpstr>
      <vt:lpstr>COMM 2293: Business Communications</vt:lpstr>
      <vt:lpstr>Revise this report. Focus on subject, talking/parallel headings, and APA formatting.</vt:lpstr>
      <vt:lpstr>Agenda</vt:lpstr>
      <vt:lpstr>PowerPoint Presentation</vt:lpstr>
      <vt:lpstr>Workshop draft will be marked for</vt:lpstr>
      <vt:lpstr>Memo Format for Assignment 4</vt:lpstr>
      <vt:lpstr>Introduction</vt:lpstr>
      <vt:lpstr>Direct Opening &amp; Purpose</vt:lpstr>
      <vt:lpstr>Direct Opening Example</vt:lpstr>
      <vt:lpstr>Research Sources</vt:lpstr>
      <vt:lpstr>Research Sources Examples</vt:lpstr>
      <vt:lpstr>Write a research sources sentence for these sources.</vt:lpstr>
      <vt:lpstr>Preview</vt:lpstr>
      <vt:lpstr>Preview Examples</vt:lpstr>
      <vt:lpstr>Full Introduction Example</vt:lpstr>
      <vt:lpstr>Topic Sentences</vt:lpstr>
      <vt:lpstr>Pick the Topic Sentence</vt:lpstr>
      <vt:lpstr>Conclusion as Summary</vt:lpstr>
      <vt:lpstr>Full Conclusion Example</vt:lpstr>
      <vt:lpstr>Pronouns</vt:lpstr>
      <vt:lpstr>Pronouns</vt:lpstr>
      <vt:lpstr>Identify the Unclear Pronoun Referent</vt:lpstr>
      <vt:lpstr>Unclear Pronoun Reference Summary</vt:lpstr>
      <vt:lpstr>Pronoun Agreement</vt:lpstr>
      <vt:lpstr>Sources</vt:lpstr>
      <vt:lpstr>PowerPoint Presentation</vt:lpstr>
      <vt:lpstr>For Tuesday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2293 Business communications</dc:title>
  <dc:creator>Emily  Ballantyne</dc:creator>
  <cp:lastModifiedBy>Emily Ballantyne</cp:lastModifiedBy>
  <cp:revision>137</cp:revision>
  <dcterms:created xsi:type="dcterms:W3CDTF">2016-01-03T11:13:07Z</dcterms:created>
  <dcterms:modified xsi:type="dcterms:W3CDTF">2019-03-03T20:10:49Z</dcterms:modified>
</cp:coreProperties>
</file>